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88" r:id="rId4"/>
    <p:sldId id="284" r:id="rId5"/>
    <p:sldId id="258" r:id="rId6"/>
    <p:sldId id="259" r:id="rId7"/>
    <p:sldId id="260" r:id="rId8"/>
    <p:sldId id="262" r:id="rId9"/>
    <p:sldId id="261" r:id="rId10"/>
    <p:sldId id="279" r:id="rId11"/>
    <p:sldId id="271" r:id="rId12"/>
    <p:sldId id="280" r:id="rId13"/>
    <p:sldId id="291" r:id="rId14"/>
    <p:sldId id="292" r:id="rId15"/>
    <p:sldId id="281" r:id="rId16"/>
    <p:sldId id="282" r:id="rId17"/>
    <p:sldId id="264" r:id="rId18"/>
    <p:sldId id="296" r:id="rId19"/>
    <p:sldId id="263" r:id="rId20"/>
    <p:sldId id="270" r:id="rId21"/>
    <p:sldId id="266" r:id="rId22"/>
    <p:sldId id="297" r:id="rId23"/>
    <p:sldId id="294" r:id="rId24"/>
    <p:sldId id="275" r:id="rId25"/>
    <p:sldId id="276" r:id="rId26"/>
    <p:sldId id="287" r:id="rId27"/>
    <p:sldId id="277" r:id="rId28"/>
    <p:sldId id="278" r:id="rId29"/>
    <p:sldId id="267" r:id="rId30"/>
    <p:sldId id="283" r:id="rId31"/>
    <p:sldId id="298" r:id="rId32"/>
    <p:sldId id="272" r:id="rId33"/>
    <p:sldId id="269" r:id="rId34"/>
    <p:sldId id="268" r:id="rId35"/>
    <p:sldId id="273" r:id="rId36"/>
    <p:sldId id="290" r:id="rId37"/>
    <p:sldId id="285" r:id="rId38"/>
    <p:sldId id="286" r:id="rId39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81633" autoAdjust="0"/>
  </p:normalViewPr>
  <p:slideViewPr>
    <p:cSldViewPr>
      <p:cViewPr varScale="1">
        <p:scale>
          <a:sx n="83" d="100"/>
          <a:sy n="83" d="100"/>
        </p:scale>
        <p:origin x="60" y="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172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[Meta: </a:t>
            </a:r>
            <a:r>
              <a:rPr lang="en-US" dirty="0" err="1"/>
              <a:t>Git</a:t>
            </a:r>
            <a:r>
              <a:rPr lang="en-US" baseline="0" dirty="0"/>
              <a:t> rep ‘</a:t>
            </a:r>
            <a:r>
              <a:rPr lang="en-US" baseline="0" dirty="0" err="1"/>
              <a:t>frsproject</a:t>
            </a:r>
            <a:r>
              <a:rPr lang="en-US" baseline="0" dirty="0"/>
              <a:t>’, sub project ‘clean-code-lecture’ on master branch]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80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0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is from Screencast session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5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 created a set of test cases for</a:t>
            </a:r>
            <a:r>
              <a:rPr lang="da-DK" baseline="0" dirty="0"/>
              <a:t> testing the group’s codebase. Generally, their code was functionally correct.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1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[Meta: Version 4527 of </a:t>
            </a:r>
            <a:r>
              <a:rPr lang="da-DK" dirty="0" err="1"/>
              <a:t>code</a:t>
            </a:r>
            <a:r>
              <a:rPr lang="da-DK" dirty="0"/>
              <a:t> base / </a:t>
            </a:r>
            <a:r>
              <a:rPr lang="da-DK" dirty="0" err="1"/>
              <a:t>my</a:t>
            </a:r>
            <a:r>
              <a:rPr lang="da-DK" dirty="0"/>
              <a:t>-solutions/</a:t>
            </a:r>
            <a:r>
              <a:rPr lang="da-DK" dirty="0" err="1"/>
              <a:t>dsoftark</a:t>
            </a:r>
            <a:r>
              <a:rPr lang="da-DK" dirty="0"/>
              <a:t>/</a:t>
            </a:r>
            <a:r>
              <a:rPr lang="da-DK" dirty="0" err="1"/>
              <a:t>tdd</a:t>
            </a:r>
            <a:r>
              <a:rPr lang="da-DK" dirty="0"/>
              <a:t>-</a:t>
            </a:r>
            <a:r>
              <a:rPr lang="da-DK" dirty="0" err="1"/>
              <a:t>own</a:t>
            </a:r>
            <a:r>
              <a:rPr lang="da-DK"/>
              <a:t>-solution]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3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Batalion = 800-1200 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7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98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META: Branch ‘</a:t>
            </a:r>
            <a:r>
              <a:rPr lang="en-US" dirty="0" err="1"/>
              <a:t>cleancode</a:t>
            </a:r>
            <a:r>
              <a:rPr lang="en-US" dirty="0"/>
              <a:t>-</a:t>
            </a:r>
            <a:r>
              <a:rPr lang="en-US" dirty="0" err="1"/>
              <a:t>args</a:t>
            </a:r>
            <a:r>
              <a:rPr lang="en-US" dirty="0"/>
              <a:t>-in-</a:t>
            </a:r>
            <a:r>
              <a:rPr lang="en-US" dirty="0" err="1"/>
              <a:t>arg</a:t>
            </a:r>
            <a:r>
              <a:rPr lang="en-US" dirty="0"/>
              <a:t>-list’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53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 the C </a:t>
            </a:r>
            <a:r>
              <a:rPr lang="da-DK" dirty="0" err="1"/>
              <a:t>library</a:t>
            </a:r>
            <a:r>
              <a:rPr lang="da-DK" dirty="0"/>
              <a:t> </a:t>
            </a:r>
            <a:r>
              <a:rPr lang="da-DK" i="1" dirty="0"/>
              <a:t>all</a:t>
            </a:r>
            <a:r>
              <a:rPr lang="da-DK" i="0" dirty="0"/>
              <a:t> </a:t>
            </a:r>
            <a:r>
              <a:rPr lang="da-DK" i="0" dirty="0" err="1"/>
              <a:t>functions</a:t>
            </a:r>
            <a:r>
              <a:rPr lang="da-DK" i="0" dirty="0"/>
              <a:t> </a:t>
            </a:r>
            <a:r>
              <a:rPr lang="da-DK" i="0" dirty="0" err="1"/>
              <a:t>that</a:t>
            </a:r>
            <a:r>
              <a:rPr lang="da-DK" i="0" dirty="0"/>
              <a:t> </a:t>
            </a:r>
            <a:r>
              <a:rPr lang="da-DK" i="0" dirty="0" err="1"/>
              <a:t>operate</a:t>
            </a:r>
            <a:r>
              <a:rPr lang="da-DK" i="0" dirty="0"/>
              <a:t> on a </a:t>
            </a:r>
            <a:r>
              <a:rPr lang="da-DK" i="0" dirty="0" err="1"/>
              <a:t>strings</a:t>
            </a:r>
            <a:r>
              <a:rPr lang="da-DK" i="0" baseline="0" dirty="0"/>
              <a:t> (</a:t>
            </a:r>
            <a:r>
              <a:rPr lang="da-DK" i="0" baseline="0" dirty="0" err="1"/>
              <a:t>copy</a:t>
            </a:r>
            <a:r>
              <a:rPr lang="da-DK" i="0" baseline="0" dirty="0"/>
              <a:t>, </a:t>
            </a:r>
            <a:r>
              <a:rPr lang="da-DK" i="0" baseline="0" dirty="0" err="1"/>
              <a:t>compare</a:t>
            </a:r>
            <a:r>
              <a:rPr lang="da-DK" i="0" baseline="0" dirty="0"/>
              <a:t>, …) have parameters (destination, source) in </a:t>
            </a:r>
            <a:r>
              <a:rPr lang="da-DK" i="0" baseline="0" dirty="0" err="1"/>
              <a:t>that</a:t>
            </a:r>
            <a:r>
              <a:rPr lang="da-DK" i="0" baseline="0" dirty="0"/>
              <a:t> </a:t>
            </a:r>
            <a:r>
              <a:rPr lang="da-DK" i="0" baseline="0" dirty="0" err="1"/>
              <a:t>order</a:t>
            </a:r>
            <a:r>
              <a:rPr lang="da-DK" i="0" baseline="0" dirty="0"/>
              <a:t>. My </a:t>
            </a:r>
            <a:r>
              <a:rPr lang="da-DK" i="0" baseline="0" dirty="0" err="1"/>
              <a:t>collegue</a:t>
            </a:r>
            <a:r>
              <a:rPr lang="da-DK" i="0" baseline="0" dirty="0"/>
              <a:t> had </a:t>
            </a:r>
            <a:r>
              <a:rPr lang="da-DK" i="0" baseline="0" dirty="0" err="1"/>
              <a:t>reversed</a:t>
            </a:r>
            <a:r>
              <a:rPr lang="da-DK" i="0" baseline="0" dirty="0"/>
              <a:t> it in his </a:t>
            </a:r>
            <a:r>
              <a:rPr lang="da-DK" i="0" baseline="0" dirty="0" err="1"/>
              <a:t>special</a:t>
            </a:r>
            <a:r>
              <a:rPr lang="da-DK" i="0" baseline="0" dirty="0"/>
              <a:t> </a:t>
            </a:r>
            <a:r>
              <a:rPr lang="da-DK" i="0" baseline="0" dirty="0" err="1"/>
              <a:t>copy</a:t>
            </a:r>
            <a:r>
              <a:rPr lang="da-DK" i="0" baseline="0" dirty="0"/>
              <a:t> </a:t>
            </a:r>
            <a:r>
              <a:rPr lang="da-DK" i="0" baseline="0" dirty="0" err="1"/>
              <a:t>function</a:t>
            </a:r>
            <a:r>
              <a:rPr lang="da-DK" i="0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 the C </a:t>
            </a:r>
            <a:r>
              <a:rPr lang="da-DK" dirty="0" err="1"/>
              <a:t>library</a:t>
            </a:r>
            <a:r>
              <a:rPr lang="da-DK" dirty="0"/>
              <a:t> </a:t>
            </a:r>
            <a:r>
              <a:rPr lang="da-DK" i="1" dirty="0"/>
              <a:t>all</a:t>
            </a:r>
            <a:r>
              <a:rPr lang="da-DK" i="0" dirty="0"/>
              <a:t> </a:t>
            </a:r>
            <a:r>
              <a:rPr lang="da-DK" i="0" dirty="0" err="1"/>
              <a:t>functions</a:t>
            </a:r>
            <a:r>
              <a:rPr lang="da-DK" i="0" dirty="0"/>
              <a:t> </a:t>
            </a:r>
            <a:r>
              <a:rPr lang="da-DK" i="0" dirty="0" err="1"/>
              <a:t>that</a:t>
            </a:r>
            <a:r>
              <a:rPr lang="da-DK" i="0" dirty="0"/>
              <a:t> </a:t>
            </a:r>
            <a:r>
              <a:rPr lang="da-DK" i="0" dirty="0" err="1"/>
              <a:t>operate</a:t>
            </a:r>
            <a:r>
              <a:rPr lang="da-DK" i="0" dirty="0"/>
              <a:t> on a </a:t>
            </a:r>
            <a:r>
              <a:rPr lang="da-DK" i="0" dirty="0" err="1"/>
              <a:t>strings</a:t>
            </a:r>
            <a:r>
              <a:rPr lang="da-DK" i="0" baseline="0" dirty="0"/>
              <a:t> (</a:t>
            </a:r>
            <a:r>
              <a:rPr lang="da-DK" i="0" baseline="0" dirty="0" err="1"/>
              <a:t>copy</a:t>
            </a:r>
            <a:r>
              <a:rPr lang="da-DK" i="0" baseline="0" dirty="0"/>
              <a:t>, </a:t>
            </a:r>
            <a:r>
              <a:rPr lang="da-DK" i="0" baseline="0" dirty="0" err="1"/>
              <a:t>compare</a:t>
            </a:r>
            <a:r>
              <a:rPr lang="da-DK" i="0" baseline="0" dirty="0"/>
              <a:t>, …) have parameters (destination, source) in </a:t>
            </a:r>
            <a:r>
              <a:rPr lang="da-DK" i="0" baseline="0" dirty="0" err="1"/>
              <a:t>that</a:t>
            </a:r>
            <a:r>
              <a:rPr lang="da-DK" i="0" baseline="0" dirty="0"/>
              <a:t> </a:t>
            </a:r>
            <a:r>
              <a:rPr lang="da-DK" i="0" baseline="0" dirty="0" err="1"/>
              <a:t>order</a:t>
            </a:r>
            <a:r>
              <a:rPr lang="da-DK" i="0" baseline="0" dirty="0"/>
              <a:t>. My </a:t>
            </a:r>
            <a:r>
              <a:rPr lang="da-DK" i="0" baseline="0" dirty="0" err="1"/>
              <a:t>collegue</a:t>
            </a:r>
            <a:r>
              <a:rPr lang="da-DK" i="0" baseline="0" dirty="0"/>
              <a:t> had </a:t>
            </a:r>
            <a:r>
              <a:rPr lang="da-DK" i="0" baseline="0" dirty="0" err="1"/>
              <a:t>reversed</a:t>
            </a:r>
            <a:r>
              <a:rPr lang="da-DK" i="0" baseline="0" dirty="0"/>
              <a:t> it in his </a:t>
            </a:r>
            <a:r>
              <a:rPr lang="da-DK" i="0" baseline="0" dirty="0" err="1"/>
              <a:t>special</a:t>
            </a:r>
            <a:r>
              <a:rPr lang="da-DK" i="0" baseline="0" dirty="0"/>
              <a:t> </a:t>
            </a:r>
            <a:r>
              <a:rPr lang="da-DK" i="0" baseline="0" dirty="0" err="1"/>
              <a:t>copy</a:t>
            </a:r>
            <a:r>
              <a:rPr lang="da-DK" i="0" baseline="0" dirty="0"/>
              <a:t> </a:t>
            </a:r>
            <a:r>
              <a:rPr lang="da-DK" i="0" baseline="0" dirty="0" err="1"/>
              <a:t>function</a:t>
            </a:r>
            <a:r>
              <a:rPr lang="da-DK" i="0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1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Writing Clean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Clean Code Properties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A Classification Template</a:t>
            </a:r>
          </a:p>
        </p:txBody>
      </p:sp>
    </p:spTree>
    <p:extLst>
      <p:ext uri="{BB962C8B-B14F-4D97-AF65-F5344CB8AC3E}">
        <p14:creationId xmlns:p14="http://schemas.microsoft.com/office/powerpoint/2010/main" val="21158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Classification Scheme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31735"/>
              </p:ext>
            </p:extLst>
          </p:nvPr>
        </p:nvGraphicFramePr>
        <p:xfrm>
          <a:off x="1295400" y="1562100"/>
          <a:ext cx="6299200" cy="3438525"/>
        </p:xfrm>
        <a:graphic>
          <a:graphicData uri="http://schemas.openxmlformats.org/drawingml/2006/table">
            <a:tbl>
              <a:tblPr/>
              <a:tblGrid>
                <a:gridCol w="208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6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Method Name: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Wanted property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 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Example</a:t>
                      </a:r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/argument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One Thing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Level of Abstraction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Descriptive Names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Keep Number of Arguments 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Avoid Flag Arguments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Have No Side Effects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 Query Separation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Prefer Exceptions to Error Codes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Don't Repeat Yourself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the Same Thing, the Same Way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 Boolean Expressions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Bail out Fast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Arguments in Argument Lists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</a:t>
            </a:r>
            <a:r>
              <a:rPr lang="en-US" noProof="0" dirty="0"/>
              <a:t> attempt at systematics…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E32A0-F5B4-4471-8F2A-C9EE2761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FA4DAA0-82B0-4A45-9ED0-9A69E105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A3118D2-9FCE-4E9A-827A-1353B672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Bob’s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Small</a:t>
            </a:r>
          </a:p>
          <a:p>
            <a:pPr lvl="1"/>
            <a:r>
              <a:rPr lang="en-US" noProof="0" dirty="0"/>
              <a:t>Make it do 1-5 logical steps / ‘functional nuggets’</a:t>
            </a:r>
          </a:p>
          <a:p>
            <a:r>
              <a:rPr lang="en-US" noProof="0" dirty="0"/>
              <a:t>Do One Thing</a:t>
            </a:r>
          </a:p>
          <a:p>
            <a:pPr lvl="1"/>
            <a:r>
              <a:rPr lang="en-US" noProof="0" dirty="0"/>
              <a:t>Do one thing, do it well, do it only! </a:t>
            </a:r>
            <a:r>
              <a:rPr lang="en-US" i="1" noProof="0" dirty="0"/>
              <a:t>Keep focus!</a:t>
            </a:r>
            <a:endParaRPr lang="en-US" noProof="0" dirty="0"/>
          </a:p>
          <a:p>
            <a:r>
              <a:rPr lang="en-US" noProof="0" dirty="0"/>
              <a:t>One Level of Abstraction</a:t>
            </a:r>
          </a:p>
          <a:p>
            <a:pPr lvl="1"/>
            <a:r>
              <a:rPr lang="en-US" noProof="0" dirty="0"/>
              <a:t>The dean does not edit spelling errors in my slides!</a:t>
            </a:r>
          </a:p>
          <a:p>
            <a:r>
              <a:rPr lang="en-US" noProof="0" dirty="0"/>
              <a:t>Use Descriptive Names</a:t>
            </a:r>
          </a:p>
          <a:p>
            <a:pPr lvl="1"/>
            <a:r>
              <a:rPr lang="en-US" noProof="0" dirty="0"/>
              <a:t>Tell the one thing it does! Do not tell anything else</a:t>
            </a:r>
          </a:p>
          <a:p>
            <a:r>
              <a:rPr lang="en-US" noProof="0" dirty="0"/>
              <a:t>Keep Number of Arguments low</a:t>
            </a:r>
          </a:p>
          <a:p>
            <a:pPr lvl="1"/>
            <a:r>
              <a:rPr lang="en-US" noProof="0" dirty="0"/>
              <a:t>0-1-2 maybe three arguments. No more. If more, your method does </a:t>
            </a:r>
            <a:r>
              <a:rPr lang="en-US" i="1" noProof="0" dirty="0"/>
              <a:t>more than one thing!</a:t>
            </a:r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C71A5-6B42-478C-8394-12B9112E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71094-FF90-41F0-863D-38D6C195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52BDA-A490-49FD-8176-ABA84FE9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3326-7EEA-422B-971A-CF34CD16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+ </a:t>
            </a:r>
            <a:r>
              <a:rPr lang="en-US" dirty="0" err="1"/>
              <a:t>OLoA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FA14E-1451-4018-B28C-AA5D721F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code as a military hierarchy</a:t>
            </a:r>
          </a:p>
          <a:p>
            <a:pPr lvl="1"/>
            <a:r>
              <a:rPr lang="en-US" i="1" dirty="0"/>
              <a:t>General</a:t>
            </a:r>
            <a:r>
              <a:rPr lang="en-US" dirty="0"/>
              <a:t>: overall movement of armies</a:t>
            </a:r>
          </a:p>
          <a:p>
            <a:pPr lvl="2"/>
            <a:r>
              <a:rPr lang="en-US" i="1" dirty="0"/>
              <a:t>Major</a:t>
            </a:r>
            <a:r>
              <a:rPr lang="en-US" dirty="0"/>
              <a:t>: executive of battalions </a:t>
            </a:r>
          </a:p>
          <a:p>
            <a:pPr lvl="3"/>
            <a:r>
              <a:rPr lang="en-US" i="1" dirty="0"/>
              <a:t>Private</a:t>
            </a:r>
            <a:r>
              <a:rPr lang="en-US" dirty="0"/>
              <a:t>: wading through mud</a:t>
            </a:r>
          </a:p>
          <a:p>
            <a:r>
              <a:rPr lang="en-US" dirty="0"/>
              <a:t>Example: A Point-of-Sales system / ”</a:t>
            </a:r>
            <a:r>
              <a:rPr lang="en-US" dirty="0" err="1"/>
              <a:t>Føtex</a:t>
            </a:r>
            <a:r>
              <a:rPr lang="en-US" dirty="0"/>
              <a:t> </a:t>
            </a:r>
            <a:r>
              <a:rPr lang="en-US" dirty="0" err="1"/>
              <a:t>kasse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Goal: </a:t>
            </a:r>
          </a:p>
          <a:p>
            <a:pPr lvl="2"/>
            <a:r>
              <a:rPr lang="en-US" dirty="0"/>
              <a:t>Scan purchased items</a:t>
            </a:r>
          </a:p>
          <a:p>
            <a:pPr lvl="2"/>
            <a:r>
              <a:rPr lang="en-US" dirty="0"/>
              <a:t>Produce till receipt</a:t>
            </a:r>
          </a:p>
          <a:p>
            <a:pPr lvl="2"/>
            <a:r>
              <a:rPr lang="en-US" dirty="0"/>
              <a:t>Update warehouse inventory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1B410-E22E-4A40-871C-E787E75B3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010A0-0092-4072-934E-AA9E8A4D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120E3-23D9-44E1-A20F-32A52F86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960C27-4127-4E72-A1D3-81D6592A6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33700"/>
            <a:ext cx="19335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E3D6C85-FD26-41ED-A953-1AF9BD89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44034"/>
            <a:ext cx="4410075" cy="4352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F824ED-C2FD-4F7B-A498-3B782485C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5" y="2247900"/>
            <a:ext cx="1933575" cy="190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0EE4CE-D34E-41C6-B99B-4231206F1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Properly Leveled Implementation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56785-DEF2-4019-A5C6-98D91E6C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FEAB4-78E1-49E4-B482-563FF28D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A9D53-7E9C-408F-80D5-18A9FE5A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78FE2F-E27E-4B48-B111-BFF4C2DA2042}"/>
              </a:ext>
            </a:extLst>
          </p:cNvPr>
          <p:cNvSpPr/>
          <p:nvPr/>
        </p:nvSpPr>
        <p:spPr>
          <a:xfrm>
            <a:off x="4584738" y="1104900"/>
            <a:ext cx="25146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Overall </a:t>
            </a:r>
            <a:r>
              <a:rPr lang="da-DK" dirty="0" err="1"/>
              <a:t>Algorithm</a:t>
            </a:r>
            <a:r>
              <a:rPr lang="da-DK" dirty="0"/>
              <a:t> </a:t>
            </a:r>
            <a:r>
              <a:rPr lang="da-DK" dirty="0" err="1"/>
              <a:t>level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‘General’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7458C9-BF20-4CDB-BEBA-FC063AB11530}"/>
              </a:ext>
            </a:extLst>
          </p:cNvPr>
          <p:cNvSpPr/>
          <p:nvPr/>
        </p:nvSpPr>
        <p:spPr>
          <a:xfrm>
            <a:off x="4584738" y="2400300"/>
            <a:ext cx="25146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TillReceipt</a:t>
            </a:r>
            <a:r>
              <a:rPr lang="da-DK" dirty="0"/>
              <a:t> handling </a:t>
            </a:r>
            <a:r>
              <a:rPr lang="da-DK" dirty="0" err="1"/>
              <a:t>level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‘Major’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86E3BC-069A-4ABF-930A-CBAFBB357121}"/>
              </a:ext>
            </a:extLst>
          </p:cNvPr>
          <p:cNvSpPr/>
          <p:nvPr/>
        </p:nvSpPr>
        <p:spPr>
          <a:xfrm>
            <a:off x="4572000" y="3908386"/>
            <a:ext cx="2514600" cy="10065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Low </a:t>
            </a:r>
            <a:r>
              <a:rPr lang="da-DK" dirty="0" err="1"/>
              <a:t>level</a:t>
            </a:r>
            <a:r>
              <a:rPr lang="da-DK" dirty="0"/>
              <a:t> </a:t>
            </a:r>
            <a:r>
              <a:rPr lang="da-DK" dirty="0" err="1"/>
              <a:t>computation</a:t>
            </a:r>
            <a:r>
              <a:rPr lang="da-DK" dirty="0"/>
              <a:t> </a:t>
            </a:r>
            <a:r>
              <a:rPr lang="da-DK" dirty="0" err="1"/>
              <a:t>level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‘Private’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43AB9D-A2D0-413B-9A4D-E02E4C17EE71}"/>
              </a:ext>
            </a:extLst>
          </p:cNvPr>
          <p:cNvSpPr/>
          <p:nvPr/>
        </p:nvSpPr>
        <p:spPr>
          <a:xfrm>
            <a:off x="7086600" y="3238500"/>
            <a:ext cx="1905000" cy="60960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65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Bob’s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Avoid Flag Arguments</a:t>
            </a:r>
          </a:p>
          <a:p>
            <a:pPr lvl="1"/>
            <a:r>
              <a:rPr lang="en-US" noProof="0" dirty="0" err="1"/>
              <a:t>produceWebPage</a:t>
            </a:r>
            <a:r>
              <a:rPr lang="en-US" noProof="0" dirty="0"/>
              <a:t>(true, true, false);	Huh???</a:t>
            </a:r>
          </a:p>
          <a:p>
            <a:pPr lvl="1"/>
            <a:r>
              <a:rPr lang="en-US" i="1" noProof="0" dirty="0"/>
              <a:t>Boolean arguments says ”do </a:t>
            </a:r>
            <a:r>
              <a:rPr lang="en-US" b="1" i="1" noProof="0" dirty="0"/>
              <a:t>more than one thing!”</a:t>
            </a:r>
            <a:r>
              <a:rPr lang="en-US" noProof="0" dirty="0"/>
              <a:t> 	Right?</a:t>
            </a:r>
          </a:p>
          <a:p>
            <a:endParaRPr lang="en-US" noProof="0" dirty="0"/>
          </a:p>
          <a:p>
            <a:r>
              <a:rPr lang="en-US" noProof="0" dirty="0"/>
              <a:t>Have No Side Effects</a:t>
            </a:r>
          </a:p>
          <a:p>
            <a:pPr lvl="1"/>
            <a:r>
              <a:rPr lang="en-US" noProof="0" dirty="0"/>
              <a:t>Do not do </a:t>
            </a:r>
            <a:r>
              <a:rPr lang="en-US" i="1" noProof="0" dirty="0"/>
              <a:t>hidden things / hidden state changes</a:t>
            </a:r>
            <a:endParaRPr lang="en-US" noProof="0" dirty="0"/>
          </a:p>
          <a:p>
            <a:pPr lvl="2"/>
            <a:r>
              <a:rPr lang="en-US" noProof="0" dirty="0"/>
              <a:t>It will fool the client; and will hide weird bugs</a:t>
            </a:r>
          </a:p>
          <a:p>
            <a:pPr lvl="1"/>
            <a:r>
              <a:rPr lang="en-US" noProof="0" dirty="0"/>
              <a:t>Ex: </a:t>
            </a:r>
            <a:r>
              <a:rPr lang="en-US" noProof="0" dirty="0" err="1"/>
              <a:t>init</a:t>
            </a:r>
            <a:r>
              <a:rPr lang="en-US" noProof="0" dirty="0"/>
              <a:t> a session; modify the object passed as argument</a:t>
            </a:r>
          </a:p>
          <a:p>
            <a:pPr lvl="2"/>
            <a:r>
              <a:rPr lang="en-US" noProof="0" dirty="0"/>
              <a:t>If it does, the </a:t>
            </a:r>
            <a:r>
              <a:rPr lang="en-US" b="1" i="1" noProof="0" dirty="0"/>
              <a:t>descriptive name</a:t>
            </a:r>
            <a:r>
              <a:rPr lang="en-US" b="1" noProof="0" dirty="0"/>
              <a:t>, </a:t>
            </a:r>
            <a:r>
              <a:rPr lang="en-US" noProof="0" dirty="0"/>
              <a:t>should reflect it!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2500F9-1EAC-4D30-863A-2B135D26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9822D-BFA3-4102-B4A6-0F4447B7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9CAE8F-3F6E-4370-B2C1-BA64C2E8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Bob’s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Command Query Separation</a:t>
            </a:r>
          </a:p>
          <a:p>
            <a:pPr lvl="1"/>
            <a:r>
              <a:rPr lang="en-US" noProof="0" dirty="0"/>
              <a:t>Setters and Getters 	Accessors and </a:t>
            </a:r>
            <a:r>
              <a:rPr lang="en-US" noProof="0" dirty="0" err="1"/>
              <a:t>Mutators</a:t>
            </a:r>
            <a:endParaRPr lang="en-US" noProof="0" dirty="0"/>
          </a:p>
          <a:p>
            <a:pPr lvl="1"/>
            <a:r>
              <a:rPr lang="en-US" noProof="0" dirty="0"/>
              <a:t>Query: 		no state change!!!	Return a value.	</a:t>
            </a:r>
          </a:p>
          <a:p>
            <a:pPr lvl="1"/>
            <a:r>
              <a:rPr lang="en-US" noProof="0" dirty="0"/>
              <a:t>Command:	no return value(hm)	Change the state</a:t>
            </a:r>
          </a:p>
          <a:p>
            <a:r>
              <a:rPr lang="en-US" noProof="0" dirty="0"/>
              <a:t>Prefer Exceptions to Error Codes</a:t>
            </a:r>
          </a:p>
          <a:p>
            <a:pPr lvl="1"/>
            <a:r>
              <a:rPr lang="en-US" noProof="0" dirty="0"/>
              <a:t>Not ‘int </a:t>
            </a:r>
            <a:r>
              <a:rPr lang="en-US" noProof="0" dirty="0" err="1"/>
              <a:t>addPayment</a:t>
            </a:r>
            <a:r>
              <a:rPr lang="en-US" noProof="0" dirty="0"/>
              <a:t>(int amount)’ that returns error code 17 in case it is an illegal coin</a:t>
            </a:r>
          </a:p>
          <a:p>
            <a:pPr lvl="2"/>
            <a:r>
              <a:rPr lang="en-US" dirty="0"/>
              <a:t>Networking is an exception – it cannot propagate exceptions</a:t>
            </a:r>
            <a:endParaRPr lang="en-US" noProof="0" dirty="0"/>
          </a:p>
          <a:p>
            <a:r>
              <a:rPr lang="en-US" noProof="0" dirty="0"/>
              <a:t>Don’t Repeat Yourself</a:t>
            </a:r>
          </a:p>
          <a:p>
            <a:pPr lvl="1"/>
            <a:r>
              <a:rPr lang="en-US" noProof="0" dirty="0"/>
              <a:t>Avoid Duplicated Code</a:t>
            </a:r>
          </a:p>
          <a:p>
            <a:pPr lvl="2"/>
            <a:r>
              <a:rPr lang="en-US" noProof="0" dirty="0"/>
              <a:t>To avoid </a:t>
            </a:r>
            <a:r>
              <a:rPr lang="en-US" i="1" noProof="0" dirty="0"/>
              <a:t>multiple maintenance problem</a:t>
            </a:r>
            <a:endParaRPr lang="en-US" noProof="0" dirty="0"/>
          </a:p>
          <a:p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F23565-E156-4F2C-957B-7DC1B996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72539-B27F-4AFC-B303-7D6BEFF7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D0D49-3341-487E-AD36-ADAB16FE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Don’t Repeat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That is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Why?</a:t>
            </a:r>
          </a:p>
          <a:p>
            <a:pPr lvl="1"/>
            <a:r>
              <a:rPr lang="en-US" noProof="0" dirty="0"/>
              <a:t>Multiple</a:t>
            </a:r>
            <a:br>
              <a:rPr lang="en-US" noProof="0" dirty="0"/>
            </a:br>
            <a:r>
              <a:rPr lang="en-US" noProof="0" dirty="0"/>
              <a:t>maintenance</a:t>
            </a:r>
            <a:br>
              <a:rPr lang="en-US" noProof="0" dirty="0"/>
            </a:br>
            <a:r>
              <a:rPr lang="en-US" noProof="0" dirty="0"/>
              <a:t>problem !!!</a:t>
            </a:r>
          </a:p>
          <a:p>
            <a:pPr lvl="1"/>
            <a:r>
              <a:rPr lang="en-US" i="1" noProof="0" dirty="0"/>
              <a:t>Root of </a:t>
            </a:r>
            <a:r>
              <a:rPr lang="en-US" i="1" noProof="0"/>
              <a:t>(almost)</a:t>
            </a:r>
            <a:br>
              <a:rPr lang="en-US" i="1" noProof="0"/>
            </a:br>
            <a:r>
              <a:rPr lang="en-US" i="1" noProof="0"/>
              <a:t>all </a:t>
            </a:r>
            <a:r>
              <a:rPr lang="en-US" i="1" noProof="0" dirty="0"/>
              <a:t>Evil</a:t>
            </a:r>
          </a:p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371600" y="1485900"/>
            <a:ext cx="65532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800" dirty="0" err="1"/>
              <a:t>Avoid</a:t>
            </a:r>
            <a:r>
              <a:rPr lang="da-DK" sz="4800" dirty="0"/>
              <a:t> </a:t>
            </a:r>
            <a:r>
              <a:rPr lang="da-DK" sz="4800" dirty="0" err="1"/>
              <a:t>Duplication</a:t>
            </a:r>
            <a:endParaRPr lang="en-US" sz="48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49D2546-249B-455C-8EDB-3B2D14A0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042D399-22B2-4FE4-A23F-F0887D03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D59C408-54A1-4603-8D18-2CAA8FD1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872" y="2485766"/>
            <a:ext cx="1873928" cy="300001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657600" y="3009900"/>
            <a:ext cx="2209800" cy="101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57600" y="3009900"/>
            <a:ext cx="2393272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Detail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762000"/>
            <a:ext cx="5181600" cy="82953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762000" y="1257300"/>
            <a:ext cx="16002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2000" y="2476500"/>
            <a:ext cx="1676400" cy="2667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8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Clean Code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Additions by Uncle Henrik</a:t>
            </a:r>
          </a:p>
        </p:txBody>
      </p:sp>
    </p:spTree>
    <p:extLst>
      <p:ext uri="{BB962C8B-B14F-4D97-AF65-F5344CB8AC3E}">
        <p14:creationId xmlns:p14="http://schemas.microsoft.com/office/powerpoint/2010/main" val="11281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Code is written to</a:t>
            </a:r>
          </a:p>
          <a:p>
            <a:pPr lvl="1"/>
            <a:r>
              <a:rPr lang="en-US" noProof="0" dirty="0"/>
              <a:t>Be compiled, deployed, and executed by users in order to serve their need</a:t>
            </a:r>
          </a:p>
          <a:p>
            <a:pPr lvl="2"/>
            <a:r>
              <a:rPr lang="en-US" noProof="0" dirty="0"/>
              <a:t>So we make money, get salaries and can buy presents for our </a:t>
            </a:r>
            <a:r>
              <a:rPr lang="en-US" dirty="0"/>
              <a:t>spouses</a:t>
            </a:r>
            <a:r>
              <a:rPr lang="en-US" noProof="0" dirty="0"/>
              <a:t> (or children, or cats, or whatever…)</a:t>
            </a:r>
          </a:p>
          <a:p>
            <a:pPr lvl="1"/>
            <a:endParaRPr lang="en-US" noProof="0" dirty="0"/>
          </a:p>
          <a:p>
            <a:pPr lvl="1"/>
            <a:r>
              <a:rPr lang="en-US" b="1" noProof="0" dirty="0"/>
              <a:t>Be maintained – that is - read and understood by humans so it can easily and </a:t>
            </a:r>
            <a:r>
              <a:rPr lang="en-US" b="1" dirty="0"/>
              <a:t>correctly </a:t>
            </a:r>
            <a:r>
              <a:rPr lang="en-US" b="1" noProof="0" dirty="0"/>
              <a:t>modified</a:t>
            </a:r>
          </a:p>
          <a:p>
            <a:pPr lvl="1"/>
            <a:endParaRPr lang="en-US" b="1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E17BAC-343C-4445-A942-78C9244D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B4B95-FC54-4E17-8CFB-B69C6EAB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7EF88-21E4-4ECF-BFE0-B1568D1F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2238243"/>
            <a:ext cx="7000875" cy="2114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Arguments in Argument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One symptom on duplicated code is the use of ‘arguments’ in the method/class </a:t>
            </a:r>
            <a:r>
              <a:rPr lang="en-US" b="1" i="1" noProof="0" dirty="0"/>
              <a:t>names</a:t>
            </a:r>
          </a:p>
          <a:p>
            <a:pPr lvl="1"/>
            <a:r>
              <a:rPr lang="en-US" noProof="0" dirty="0" err="1"/>
              <a:t>addOneToX</a:t>
            </a:r>
            <a:r>
              <a:rPr lang="en-US" noProof="0" dirty="0"/>
              <a:t>(</a:t>
            </a:r>
            <a:r>
              <a:rPr lang="en-US" noProof="0" dirty="0" err="1"/>
              <a:t>int</a:t>
            </a:r>
            <a:r>
              <a:rPr lang="en-US" noProof="0" dirty="0"/>
              <a:t> x); </a:t>
            </a:r>
            <a:r>
              <a:rPr lang="en-US" noProof="0" dirty="0" err="1"/>
              <a:t>addTwoToX</a:t>
            </a:r>
            <a:r>
              <a:rPr lang="en-US" noProof="0" dirty="0"/>
              <a:t>(</a:t>
            </a:r>
            <a:r>
              <a:rPr lang="en-US" noProof="0" dirty="0" err="1"/>
              <a:t>int</a:t>
            </a:r>
            <a:r>
              <a:rPr lang="en-US" noProof="0" dirty="0"/>
              <a:t> x); </a:t>
            </a:r>
            <a:r>
              <a:rPr lang="en-US" noProof="0" dirty="0" err="1"/>
              <a:t>addThreeToX</a:t>
            </a:r>
            <a:r>
              <a:rPr lang="en-US" noProof="0" dirty="0"/>
              <a:t>(</a:t>
            </a:r>
            <a:r>
              <a:rPr lang="en-US" noProof="0" dirty="0" err="1"/>
              <a:t>int</a:t>
            </a:r>
            <a:r>
              <a:rPr lang="en-US" noProof="0" dirty="0"/>
              <a:t> x); ???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" y="4229100"/>
            <a:ext cx="20574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 argument appears as part of the method name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CCB27C-F3D7-4E49-BF1C-83969BDB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CD3585C-F31C-4479-B280-369A1840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A71A92D-C71D-476C-B378-069603F6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2C32F-C4E9-4067-AF43-75DEF6CC5E66}"/>
              </a:ext>
            </a:extLst>
          </p:cNvPr>
          <p:cNvSpPr/>
          <p:nvPr/>
        </p:nvSpPr>
        <p:spPr>
          <a:xfrm rot="20909818">
            <a:off x="6119356" y="3998958"/>
            <a:ext cx="2819400" cy="12824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Important exception!</a:t>
            </a:r>
          </a:p>
          <a:p>
            <a:pPr algn="ctr"/>
            <a:r>
              <a:rPr lang="da-DK" sz="1600" dirty="0"/>
              <a:t>Test case methods often hardcode values and parameters in the method names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124200" y="34671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</p:cNvCxnSpPr>
          <p:nvPr/>
        </p:nvCxnSpPr>
        <p:spPr>
          <a:xfrm flipV="1">
            <a:off x="2171700" y="3543300"/>
            <a:ext cx="10287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9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273" y="2705100"/>
            <a:ext cx="5802527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Do the Same Thing, the Same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Akin to Uncle Bob’s </a:t>
            </a:r>
            <a:r>
              <a:rPr lang="en-US" i="1" noProof="0" dirty="0"/>
              <a:t>Do One Thing</a:t>
            </a:r>
            <a:r>
              <a:rPr lang="en-US" noProof="0" dirty="0"/>
              <a:t> but not quite…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Why?</a:t>
            </a:r>
          </a:p>
          <a:p>
            <a:pPr lvl="1"/>
            <a:r>
              <a:rPr lang="en-US" noProof="0" dirty="0"/>
              <a:t>Analyzability</a:t>
            </a:r>
          </a:p>
          <a:p>
            <a:endParaRPr lang="en-US" noProof="0" dirty="0"/>
          </a:p>
          <a:p>
            <a:r>
              <a:rPr lang="en-US" noProof="0" dirty="0" err="1"/>
              <a:t>WarStory</a:t>
            </a:r>
            <a:endParaRPr lang="en-US" noProof="0" dirty="0"/>
          </a:p>
          <a:p>
            <a:pPr lvl="1"/>
            <a:r>
              <a:rPr lang="en-US" noProof="0" dirty="0"/>
              <a:t>DSE ‘string copy’</a:t>
            </a:r>
          </a:p>
          <a:p>
            <a:pPr lvl="1"/>
            <a:r>
              <a:rPr lang="en-US" i="1" dirty="0"/>
              <a:t>Changed the ordering of arguments compared to standard !?!?!</a:t>
            </a:r>
            <a:endParaRPr lang="en-US" i="1" noProof="0" dirty="0"/>
          </a:p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371600" y="1562100"/>
            <a:ext cx="65532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Do the same </a:t>
            </a:r>
            <a:r>
              <a:rPr lang="da-DK" sz="3200" dirty="0" err="1"/>
              <a:t>thing</a:t>
            </a:r>
            <a:r>
              <a:rPr lang="da-DK" sz="3200" dirty="0"/>
              <a:t>, the same </a:t>
            </a:r>
            <a:r>
              <a:rPr lang="da-DK" sz="3200" dirty="0" err="1"/>
              <a:t>way</a:t>
            </a:r>
            <a:r>
              <a:rPr lang="da-DK" sz="3200" dirty="0"/>
              <a:t> 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43200" y="3076272"/>
            <a:ext cx="2590800" cy="505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743200" y="3848100"/>
            <a:ext cx="2514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CE0574F-2F63-4E73-AAB4-53EB99966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C50E6B7-05F6-477D-AC6D-05ECFD15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53FF5BF-9644-4032-91D4-E851BDBC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Do the Same Thing, the Same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Within classes you have the option to either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accessor</a:t>
            </a:r>
            <a:r>
              <a:rPr lang="en-US" dirty="0"/>
              <a:t> method</a:t>
            </a:r>
          </a:p>
          <a:p>
            <a:pPr lvl="1"/>
            <a:r>
              <a:rPr lang="en-US" noProof="0" dirty="0"/>
              <a:t>Or direct data structure access</a:t>
            </a:r>
          </a:p>
          <a:p>
            <a:r>
              <a:rPr lang="en-US" i="1" noProof="0" dirty="0"/>
              <a:t>Do same thing same way…</a:t>
            </a:r>
          </a:p>
          <a:p>
            <a:pPr lvl="1"/>
            <a:r>
              <a:rPr lang="en-US" i="1" dirty="0"/>
              <a:t>Use the access method</a:t>
            </a:r>
          </a:p>
          <a:p>
            <a:pPr lvl="2"/>
            <a:r>
              <a:rPr lang="en-US" i="1" noProof="0" dirty="0"/>
              <a:t>Allows changing </a:t>
            </a:r>
            <a:r>
              <a:rPr lang="en-US" i="1" noProof="0" dirty="0" err="1"/>
              <a:t>datastructure</a:t>
            </a:r>
            <a:r>
              <a:rPr lang="en-US" i="1" noProof="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7300" y="1067725"/>
            <a:ext cx="65532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Do the same </a:t>
            </a:r>
            <a:r>
              <a:rPr lang="da-DK" sz="3200" dirty="0" err="1"/>
              <a:t>thing</a:t>
            </a:r>
            <a:r>
              <a:rPr lang="da-DK" sz="3200" dirty="0"/>
              <a:t>, the same </a:t>
            </a:r>
            <a:r>
              <a:rPr lang="da-DK" sz="3200" dirty="0" err="1"/>
              <a:t>way</a:t>
            </a:r>
            <a:r>
              <a:rPr lang="da-DK" sz="3200" dirty="0"/>
              <a:t> </a:t>
            </a:r>
            <a:endParaRPr lang="en-US" sz="32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CE0574F-2F63-4E73-AAB4-53EB99966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C50E6B7-05F6-477D-AC6D-05ECFD15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53FF5BF-9644-4032-91D4-E851BDBC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24719"/>
            <a:ext cx="8458200" cy="861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10200" y="2875606"/>
            <a:ext cx="17526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/>
          <p:cNvSpPr/>
          <p:nvPr/>
        </p:nvSpPr>
        <p:spPr>
          <a:xfrm>
            <a:off x="5858347" y="3610447"/>
            <a:ext cx="1524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10000" y="2875606"/>
            <a:ext cx="1524000" cy="1342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4400" y="3238500"/>
            <a:ext cx="990600" cy="3719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3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C52F-EB64-449E-AA82-977CDBDF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Curiosum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ACF55-DC43-4D0A-9FD6-C9109B690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Do the same thing the same way…</a:t>
            </a:r>
            <a:endParaRPr lang="en-US" dirty="0"/>
          </a:p>
          <a:p>
            <a:pPr lvl="1"/>
            <a:r>
              <a:rPr lang="en-US" i="1" dirty="0"/>
              <a:t>Global consistency in all respects is difficult </a:t>
            </a:r>
            <a:r>
              <a:rPr lang="en-US" i="1" dirty="0">
                <a:sym typeface="Wingdings" panose="05000000000000000000" pitchFamily="2" charset="2"/>
              </a:rPr>
              <a:t>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Do statements end in a dot or not?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Is ‘up-to-date’ with or without dashes..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18D85-7EC1-493E-895F-6112C17E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83D82-E217-40B9-AC9D-FE369739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1F29B-E2E8-4A1C-A07C-6D3763B6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070B74-792B-4780-B79C-D0D6D4C6F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3100"/>
            <a:ext cx="708968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Name Boolean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Boolean expressions are difficult to read!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pPr lvl="1"/>
            <a:r>
              <a:rPr lang="en-US" noProof="0" dirty="0"/>
              <a:t>One big ball of mud of &amp;&amp; between </a:t>
            </a:r>
            <a:r>
              <a:rPr lang="en-US" noProof="0" dirty="0" err="1"/>
              <a:t>boolean</a:t>
            </a:r>
            <a:r>
              <a:rPr lang="en-US" noProof="0" dirty="0"/>
              <a:t> computations </a:t>
            </a:r>
            <a:r>
              <a:rPr lang="en-US" noProof="0" dirty="0">
                <a:sym typeface="Wingdings" panose="05000000000000000000" pitchFamily="2" charset="2"/>
              </a:rPr>
              <a:t></a:t>
            </a:r>
            <a:endParaRPr lang="en-US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66850"/>
            <a:ext cx="5972175" cy="22288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AB5AC9-ED1A-4662-ADB0-E7189574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E6F4D3-9F99-4B11-AB19-A46868D9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B87BFE-B15B-4A89-A773-0D96DD92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86050"/>
            <a:ext cx="5724525" cy="238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Name Boolean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Name each subexpression so we can read what it is!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1485899"/>
            <a:ext cx="6553200" cy="109749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Give </a:t>
            </a:r>
            <a:r>
              <a:rPr lang="da-DK" sz="3200" dirty="0" err="1"/>
              <a:t>each</a:t>
            </a:r>
            <a:r>
              <a:rPr lang="da-DK" sz="3200" dirty="0"/>
              <a:t> </a:t>
            </a:r>
            <a:r>
              <a:rPr lang="da-DK" sz="3200" dirty="0" err="1"/>
              <a:t>boolean</a:t>
            </a:r>
            <a:r>
              <a:rPr lang="da-DK" sz="3200" dirty="0"/>
              <a:t> </a:t>
            </a:r>
            <a:r>
              <a:rPr lang="da-DK" sz="3200" dirty="0" err="1"/>
              <a:t>expression</a:t>
            </a:r>
            <a:r>
              <a:rPr lang="da-DK" sz="3200" dirty="0"/>
              <a:t> a </a:t>
            </a:r>
            <a:r>
              <a:rPr lang="da-DK" sz="3200" dirty="0" err="1"/>
              <a:t>name</a:t>
            </a:r>
            <a:r>
              <a:rPr lang="da-DK" sz="3200" dirty="0"/>
              <a:t>.</a:t>
            </a:r>
          </a:p>
          <a:p>
            <a:pPr algn="ctr"/>
            <a:r>
              <a:rPr lang="en-US" sz="3200" dirty="0"/>
              <a:t>Make name </a:t>
            </a:r>
            <a:r>
              <a:rPr lang="en-US" sz="3200" i="1" dirty="0"/>
              <a:t>positive!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65931" y="2880432"/>
            <a:ext cx="1570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39297" y="3716864"/>
            <a:ext cx="1527703" cy="17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39297" y="4533900"/>
            <a:ext cx="1265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5F3AE-87E7-4E05-89AB-D05A79D7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E4ED798-143F-488D-94DA-498F70FF9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99F598-4C32-4087-97F1-61809AAB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74437" y="3753909"/>
            <a:ext cx="3200400" cy="154305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Do not put ‘not’ into the Boolean name:</a:t>
            </a:r>
          </a:p>
          <a:p>
            <a:pPr algn="ctr"/>
            <a:r>
              <a:rPr lang="en-US" i="1" dirty="0" err="1"/>
              <a:t>isNotMyCard</a:t>
            </a:r>
            <a:endParaRPr lang="en-US" i="1" dirty="0"/>
          </a:p>
          <a:p>
            <a:pPr algn="ctr"/>
            <a:r>
              <a:rPr lang="en-US" dirty="0"/>
              <a:t> then what is</a:t>
            </a:r>
          </a:p>
          <a:p>
            <a:pPr algn="ctr"/>
            <a:r>
              <a:rPr lang="en-US" dirty="0"/>
              <a:t>if (! </a:t>
            </a:r>
            <a:r>
              <a:rPr lang="en-US" dirty="0" err="1"/>
              <a:t>isNotMyCard</a:t>
            </a:r>
            <a:r>
              <a:rPr lang="en-US" dirty="0"/>
              <a:t>) … ???</a:t>
            </a:r>
            <a:endParaRPr lang="da-DK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562600" y="2495550"/>
            <a:ext cx="1066800" cy="11239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8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And Help from My Friends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04900"/>
            <a:ext cx="55530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7DDCE5-0CF6-4412-8EB9-B70E0605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9C50DF-7CAB-41AD-91D3-DC635C50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D6C7E3-7A39-4794-83D8-BD55D245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485900"/>
            <a:ext cx="3697178" cy="3581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Bail out 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When lots of conditions must be checked, I often see </a:t>
            </a:r>
            <a:r>
              <a:rPr lang="en-US" i="1" noProof="0" dirty="0"/>
              <a:t>deep nesting of if</a:t>
            </a:r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513425" y="2857500"/>
            <a:ext cx="2971800" cy="1219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Empirical</a:t>
            </a:r>
            <a:r>
              <a:rPr lang="da-DK" dirty="0"/>
              <a:t> studies show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humans</a:t>
            </a:r>
            <a:r>
              <a:rPr lang="da-DK" dirty="0"/>
              <a:t> </a:t>
            </a:r>
            <a:r>
              <a:rPr lang="da-DK" dirty="0" err="1"/>
              <a:t>cannot</a:t>
            </a:r>
            <a:r>
              <a:rPr lang="da-DK" dirty="0"/>
              <a:t> </a:t>
            </a:r>
            <a:r>
              <a:rPr lang="da-DK" dirty="0" err="1"/>
              <a:t>cope</a:t>
            </a:r>
            <a:r>
              <a:rPr lang="da-DK" dirty="0"/>
              <a:t> </a:t>
            </a:r>
            <a:r>
              <a:rPr lang="da-DK" dirty="0" err="1"/>
              <a:t>well</a:t>
            </a:r>
            <a:r>
              <a:rPr lang="da-DK" dirty="0"/>
              <a:t> with nesting </a:t>
            </a:r>
            <a:r>
              <a:rPr lang="da-DK" dirty="0" err="1"/>
              <a:t>levels</a:t>
            </a:r>
            <a:r>
              <a:rPr lang="da-DK" dirty="0"/>
              <a:t> </a:t>
            </a:r>
            <a:r>
              <a:rPr lang="da-DK" dirty="0" err="1"/>
              <a:t>deeper</a:t>
            </a:r>
            <a:r>
              <a:rPr lang="da-DK" dirty="0"/>
              <a:t> </a:t>
            </a:r>
            <a:r>
              <a:rPr lang="da-DK" dirty="0" err="1"/>
              <a:t>than</a:t>
            </a:r>
            <a:r>
              <a:rPr lang="da-DK" dirty="0"/>
              <a:t> 1-2 !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7000" y="4533900"/>
            <a:ext cx="23622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write</a:t>
            </a:r>
            <a:r>
              <a:rPr lang="da-DK" dirty="0"/>
              <a:t> it, but </a:t>
            </a:r>
            <a:r>
              <a:rPr lang="da-DK" dirty="0" err="1"/>
              <a:t>cannot</a:t>
            </a:r>
            <a:r>
              <a:rPr lang="da-DK" dirty="0"/>
              <a:t> </a:t>
            </a:r>
            <a:r>
              <a:rPr lang="da-DK" dirty="0" err="1"/>
              <a:t>maintain</a:t>
            </a:r>
            <a:r>
              <a:rPr lang="da-DK" dirty="0"/>
              <a:t> it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0CD6885-D69F-477C-9605-C3E24689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5E00808-2985-45FC-80AA-837FF968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0644DF2-A7F0-40A5-B07F-157C0663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Bail out 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Flatten it, by </a:t>
            </a:r>
            <a:r>
              <a:rPr lang="en-US" i="1" noProof="0" dirty="0"/>
              <a:t>bailing out as soon as an answer can be computed</a:t>
            </a:r>
            <a:endParaRPr lang="en-US" noProof="0" dirty="0"/>
          </a:p>
        </p:txBody>
      </p:sp>
      <p:sp>
        <p:nvSpPr>
          <p:cNvPr id="8" name="Rectangle 7"/>
          <p:cNvSpPr/>
          <p:nvPr/>
        </p:nvSpPr>
        <p:spPr>
          <a:xfrm>
            <a:off x="1219200" y="1790700"/>
            <a:ext cx="65532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err="1"/>
              <a:t>Bail</a:t>
            </a:r>
            <a:r>
              <a:rPr lang="da-DK" sz="3200" dirty="0"/>
              <a:t> out fast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14400" y="3238500"/>
            <a:ext cx="1676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14400" y="3819525"/>
            <a:ext cx="1676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38200" y="4305300"/>
            <a:ext cx="1752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D8A2FD-4247-4584-BA39-F0BA3DE4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69F1453-C315-4A26-A772-5E3711EA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A8B23B-6AB4-4B0A-B615-91B7D793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797175"/>
            <a:ext cx="57245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Agile Method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Like any other creative process, you do not do it in one brilliant step!</a:t>
            </a:r>
          </a:p>
          <a:p>
            <a:endParaRPr lang="en-US" i="1" noProof="0" dirty="0"/>
          </a:p>
          <a:p>
            <a:r>
              <a:rPr lang="en-US" noProof="0" dirty="0"/>
              <a:t>Kent Beck:</a:t>
            </a:r>
          </a:p>
          <a:p>
            <a:pPr lvl="1"/>
            <a:r>
              <a:rPr lang="en-US" noProof="0" dirty="0"/>
              <a:t>Clean code that works </a:t>
            </a:r>
            <a:r>
              <a:rPr lang="en-US" i="1" noProof="0" dirty="0"/>
              <a:t>but not in that order</a:t>
            </a:r>
          </a:p>
          <a:p>
            <a:pPr lvl="2"/>
            <a:r>
              <a:rPr lang="en-US" i="1" noProof="0" dirty="0"/>
              <a:t>Make it work, then make it clean</a:t>
            </a:r>
          </a:p>
          <a:p>
            <a:pPr lvl="1"/>
            <a:endParaRPr lang="en-US" i="1" noProof="0" dirty="0"/>
          </a:p>
          <a:p>
            <a:pPr lvl="1"/>
            <a:r>
              <a:rPr lang="en-US" i="1" noProof="0" dirty="0"/>
              <a:t>Commit horrible sins, and then clean up the mess</a:t>
            </a:r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F9D41-F575-4A4F-B9C6-83BCFBF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F6BDE-BEB5-44C0-9751-96974C49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276BDA-71A7-450B-B1E0-FEF9D1324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Functionally correct code can be next to impossible to maintain…</a:t>
            </a:r>
          </a:p>
          <a:p>
            <a:pPr lvl="1"/>
            <a:r>
              <a:rPr lang="en-US" i="1" dirty="0"/>
              <a:t>The code below correctly reflect a well known text book example. Which?</a:t>
            </a:r>
            <a:endParaRPr lang="en-US" i="1" noProof="0" dirty="0"/>
          </a:p>
          <a:p>
            <a:pPr lvl="1"/>
            <a:endParaRPr lang="en-US" noProof="0" dirty="0"/>
          </a:p>
          <a:p>
            <a:pPr lvl="1"/>
            <a:endParaRPr lang="en-US" dirty="0"/>
          </a:p>
          <a:p>
            <a:pPr lvl="1"/>
            <a:endParaRPr lang="en-US" noProof="0" dirty="0"/>
          </a:p>
          <a:p>
            <a:pPr lvl="1"/>
            <a:endParaRPr lang="en-US" dirty="0"/>
          </a:p>
          <a:p>
            <a:pPr lvl="1"/>
            <a:r>
              <a:rPr lang="en-US" noProof="0" dirty="0"/>
              <a:t>Morale: Write </a:t>
            </a:r>
            <a:r>
              <a:rPr lang="en-US" i="1" noProof="0" dirty="0"/>
              <a:t>Clean Code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4" y="2552700"/>
            <a:ext cx="7342186" cy="7805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1F2317-36F5-47AC-95E9-16BD13FB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5E28091-5350-49A8-B681-0041BCDB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567E40-F20C-42FF-9768-EABEEC1F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Five minutes: Spot properties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" y="2171700"/>
            <a:ext cx="445917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762000"/>
            <a:ext cx="5181600" cy="82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My Analysis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34314-9D63-4D4A-85FF-E8B420C0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8CD398-CB6D-4975-914A-1DEA998B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B4EA9C-D1A3-4E83-9800-0902EABC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876300"/>
            <a:ext cx="5181600" cy="82953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" y="1104900"/>
            <a:ext cx="6438901" cy="24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Refactoring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err="1"/>
              <a:t>Screencasted</a:t>
            </a:r>
            <a:r>
              <a:rPr lang="en-US" noProof="0" dirty="0"/>
              <a:t> Coding Session</a:t>
            </a:r>
          </a:p>
        </p:txBody>
      </p:sp>
    </p:spTree>
    <p:extLst>
      <p:ext uri="{BB962C8B-B14F-4D97-AF65-F5344CB8AC3E}">
        <p14:creationId xmlns:p14="http://schemas.microsoft.com/office/powerpoint/2010/main" val="12206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65" y="930850"/>
            <a:ext cx="5759535" cy="430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Let us clean up…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06E41-4EFE-42ED-BB2E-580BA1202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AF4522-E368-400E-9F87-445E527E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C9FEA-F067-45CC-96B1-41D887E2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F4DBC6-6D52-4784-BA18-584B1AA59D6C}"/>
              </a:ext>
            </a:extLst>
          </p:cNvPr>
          <p:cNvSpPr/>
          <p:nvPr/>
        </p:nvSpPr>
        <p:spPr>
          <a:xfrm>
            <a:off x="5181600" y="3009900"/>
            <a:ext cx="3581400" cy="1066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Find screencasts on the week schedule!</a:t>
            </a:r>
          </a:p>
        </p:txBody>
      </p:sp>
    </p:spTree>
    <p:extLst>
      <p:ext uri="{BB962C8B-B14F-4D97-AF65-F5344CB8AC3E}">
        <p14:creationId xmlns:p14="http://schemas.microsoft.com/office/powerpoint/2010/main" val="33720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45-60 Minutes Later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57500"/>
            <a:ext cx="445917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1A88583-C676-4306-9EED-53D85C77B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9CDB38-DE84-4453-A412-9E5A092C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B8566DE-B16B-4F0D-9B93-02F5DF73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08" y="1028700"/>
            <a:ext cx="7038975" cy="1724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4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level methods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3A09C-6FD3-4C02-A718-B33E84B3A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6B2EE2-FC30-4491-A250-D7A2DC64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96BB1C-E126-41C9-BFD1-718C7514D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03652"/>
            <a:ext cx="5581650" cy="4051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195987"/>
            <a:ext cx="3997827" cy="1432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502147"/>
            <a:ext cx="3857625" cy="638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4163660"/>
            <a:ext cx="3971925" cy="109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831" y="3242878"/>
            <a:ext cx="4648200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29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Afterthoughts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Two Codebases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TDD produce two large codebases</a:t>
            </a:r>
          </a:p>
          <a:p>
            <a:pPr lvl="1"/>
            <a:r>
              <a:rPr lang="en-US" noProof="0" dirty="0"/>
              <a:t>The production code</a:t>
            </a:r>
          </a:p>
          <a:p>
            <a:pPr lvl="1"/>
            <a:r>
              <a:rPr lang="en-US" noProof="0" dirty="0"/>
              <a:t>The test code</a:t>
            </a:r>
          </a:p>
          <a:p>
            <a:endParaRPr lang="en-US" noProof="0" dirty="0"/>
          </a:p>
          <a:p>
            <a:r>
              <a:rPr lang="en-US" noProof="0" dirty="0"/>
              <a:t>The properties of clean code apply to both</a:t>
            </a:r>
          </a:p>
          <a:p>
            <a:pPr lvl="1"/>
            <a:r>
              <a:rPr lang="en-US" noProof="0" dirty="0"/>
              <a:t>You want to be able to read test code also! (Analyzability)</a:t>
            </a:r>
          </a:p>
          <a:p>
            <a:pPr lvl="1"/>
            <a:endParaRPr lang="en-US" noProof="0" dirty="0"/>
          </a:p>
          <a:p>
            <a:pPr lvl="1"/>
            <a:r>
              <a:rPr lang="en-US" b="1" noProof="0" dirty="0"/>
              <a:t>Except one property:	Arguments in Argument Lists</a:t>
            </a:r>
            <a:endParaRPr lang="en-US" noProof="0" dirty="0"/>
          </a:p>
          <a:p>
            <a:pPr lvl="2"/>
            <a:r>
              <a:rPr lang="en-US" noProof="0" dirty="0"/>
              <a:t>In test code, you often ‘hardwire parameters’ / no abstraction</a:t>
            </a:r>
          </a:p>
          <a:p>
            <a:pPr lvl="2"/>
            <a:r>
              <a:rPr lang="en-US" noProof="0" dirty="0"/>
              <a:t>Example: ”private void moveRedArcherToPosition45()”</a:t>
            </a:r>
          </a:p>
          <a:p>
            <a:pPr lvl="3"/>
            <a:r>
              <a:rPr lang="en-US" noProof="0" dirty="0"/>
              <a:t>Encapsulates the moves of particular unit to particular position in order to do testing!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E1992D-A3C2-4BE9-9FDF-16672357D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033850-4FB7-4C4A-A929-302F7517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2F6F72-F8F9-480B-9A28-1B2E3211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Analyzability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noProof="0" dirty="0"/>
          </a:p>
          <a:p>
            <a:endParaRPr lang="en-US" altLang="en-US" noProof="0" dirty="0"/>
          </a:p>
          <a:p>
            <a:endParaRPr lang="en-US" altLang="en-US" noProof="0" dirty="0"/>
          </a:p>
          <a:p>
            <a:endParaRPr lang="en-US" altLang="en-US" noProof="0" dirty="0"/>
          </a:p>
          <a:p>
            <a:endParaRPr lang="en-US" altLang="en-US" noProof="0" dirty="0"/>
          </a:p>
          <a:p>
            <a:endParaRPr lang="en-US" altLang="en-US" noProof="0" dirty="0"/>
          </a:p>
          <a:p>
            <a:r>
              <a:rPr lang="en-US" altLang="en-US" noProof="0" dirty="0"/>
              <a:t>Basically: </a:t>
            </a:r>
          </a:p>
          <a:p>
            <a:pPr lvl="1"/>
            <a:r>
              <a:rPr lang="en-US" altLang="en-US" noProof="0" dirty="0"/>
              <a:t>can I </a:t>
            </a:r>
            <a:r>
              <a:rPr lang="en-US" altLang="en-US" i="1" noProof="0" dirty="0"/>
              <a:t>understand</a:t>
            </a:r>
            <a:r>
              <a:rPr lang="en-US" altLang="en-US" noProof="0" dirty="0"/>
              <a:t> the code </a:t>
            </a:r>
            <a:r>
              <a:rPr lang="en-US" altLang="en-US" i="1" noProof="0" dirty="0"/>
              <a:t>fast</a:t>
            </a:r>
            <a:r>
              <a:rPr lang="en-US" altLang="en-US" noProof="0" dirty="0"/>
              <a:t>?</a:t>
            </a:r>
          </a:p>
          <a:p>
            <a:pPr lvl="1"/>
            <a:r>
              <a:rPr lang="en-US" altLang="en-US" noProof="0" dirty="0"/>
              <a:t>Is my understanding </a:t>
            </a:r>
            <a:r>
              <a:rPr lang="en-US" altLang="en-US" i="1" noProof="0" dirty="0"/>
              <a:t>correct</a:t>
            </a:r>
            <a:r>
              <a:rPr lang="en-US" altLang="en-US" noProof="0" dirty="0"/>
              <a:t>?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117865"/>
            <a:ext cx="7733252" cy="146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DEEE6-A122-4393-821C-67533721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A14E4-B82B-4918-9DB5-C600A8F0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0F48B-F4D7-419F-8E1A-1B5DE0FB6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How to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Clean Code?</a:t>
            </a:r>
          </a:p>
          <a:p>
            <a:pPr lvl="1"/>
            <a:r>
              <a:rPr lang="en-US" i="1" noProof="0" dirty="0"/>
              <a:t>Not an exact science !!!</a:t>
            </a:r>
          </a:p>
          <a:p>
            <a:pPr lvl="2"/>
            <a:r>
              <a:rPr lang="en-US" i="1" noProof="0" dirty="0"/>
              <a:t>Kent Beck: ”Code smell”</a:t>
            </a:r>
          </a:p>
          <a:p>
            <a:pPr lvl="2"/>
            <a:r>
              <a:rPr lang="en-US" i="1" noProof="0" dirty="0"/>
              <a:t>WTF measure</a:t>
            </a:r>
          </a:p>
          <a:p>
            <a:pPr lvl="1"/>
            <a:r>
              <a:rPr lang="en-US" i="1" noProof="0" dirty="0"/>
              <a:t>Certainly partly matter of taste!</a:t>
            </a:r>
          </a:p>
          <a:p>
            <a:pPr lvl="2"/>
            <a:r>
              <a:rPr lang="en-US" i="1" dirty="0"/>
              <a:t>Not invented here syndrome…</a:t>
            </a:r>
            <a:endParaRPr lang="en-US" i="1" noProof="0" dirty="0"/>
          </a:p>
          <a:p>
            <a:r>
              <a:rPr lang="en-US" noProof="0" dirty="0"/>
              <a:t>Our Take at it</a:t>
            </a:r>
          </a:p>
          <a:p>
            <a:pPr lvl="1"/>
            <a:r>
              <a:rPr lang="en-US" noProof="0" dirty="0"/>
              <a:t>Uncle Bob ”Clean Code”</a:t>
            </a:r>
          </a:p>
          <a:p>
            <a:pPr lvl="2"/>
            <a:r>
              <a:rPr lang="en-US" noProof="0" dirty="0"/>
              <a:t>On Functions and Comments</a:t>
            </a:r>
          </a:p>
          <a:p>
            <a:pPr lvl="1"/>
            <a:r>
              <a:rPr lang="en-US" noProof="0" dirty="0"/>
              <a:t>Uncle Henrik</a:t>
            </a:r>
          </a:p>
          <a:p>
            <a:pPr lvl="2"/>
            <a:r>
              <a:rPr lang="en-US" noProof="0" dirty="0"/>
              <a:t>My own prejudices and tastes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  <a:endParaRPr lang="en-US" noProof="0" dirty="0"/>
          </a:p>
        </p:txBody>
      </p:sp>
      <p:pic>
        <p:nvPicPr>
          <p:cNvPr id="7" name="Picture 2" descr="http://ecx.images-amazon.com/images/I/41znMZniZ1L._BO2,204,203,200_PIsitb-sticker-arrow-click,TopRight,35,-76_AA300_SH20_OU0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43300"/>
            <a:ext cx="19748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d2t3xdwbh1v8qy.cloudfront.net/content/B001GSTOAM/resources/71074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17" y="800100"/>
            <a:ext cx="3079261" cy="30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DEA266A-D0D9-415A-9D5B-F777A90BD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2CFE047-A88D-4ED4-8D2A-73891616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9445576-9231-4EF9-A447-EF725911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We will be looking at </a:t>
            </a:r>
            <a:r>
              <a:rPr lang="en-US" i="1" dirty="0" err="1"/>
              <a:t>g</a:t>
            </a:r>
            <a:r>
              <a:rPr lang="en-US" i="1" noProof="0" dirty="0" err="1"/>
              <a:t>ame.attackCard</a:t>
            </a:r>
            <a:r>
              <a:rPr lang="en-US" i="1" noProof="0" dirty="0"/>
              <a:t>(p, </a:t>
            </a:r>
            <a:r>
              <a:rPr lang="en-US" i="1" noProof="0" dirty="0" err="1"/>
              <a:t>aC</a:t>
            </a:r>
            <a:r>
              <a:rPr lang="en-US" i="1" noProof="0" dirty="0"/>
              <a:t>, </a:t>
            </a:r>
            <a:r>
              <a:rPr lang="en-US" i="1" noProof="0" dirty="0" err="1"/>
              <a:t>dC</a:t>
            </a:r>
            <a:r>
              <a:rPr lang="en-US" i="1" noProof="0" dirty="0"/>
              <a:t>)</a:t>
            </a:r>
          </a:p>
          <a:p>
            <a:endParaRPr lang="en-US" noProof="0" dirty="0"/>
          </a:p>
          <a:p>
            <a:pPr lvl="1"/>
            <a:r>
              <a:rPr lang="en-US" noProof="0" dirty="0"/>
              <a:t>For </a:t>
            </a:r>
            <a:r>
              <a:rPr lang="en-US" noProof="0" dirty="0" err="1"/>
              <a:t>AlphaStone</a:t>
            </a:r>
            <a:endParaRPr lang="en-US" noProof="0" dirty="0"/>
          </a:p>
          <a:p>
            <a:pPr lvl="1"/>
            <a:endParaRPr lang="en-US" dirty="0"/>
          </a:p>
          <a:p>
            <a:r>
              <a:rPr lang="en-US" noProof="0" dirty="0"/>
              <a:t>My unclean </a:t>
            </a:r>
            <a:r>
              <a:rPr lang="en-US" noProof="0" dirty="0" err="1"/>
              <a:t>impl</a:t>
            </a:r>
            <a:r>
              <a:rPr lang="en-US" noProof="0" dirty="0"/>
              <a:t>:</a:t>
            </a:r>
          </a:p>
          <a:p>
            <a:pPr lvl="1"/>
            <a:r>
              <a:rPr lang="en-US" dirty="0"/>
              <a:t>Used own test cases</a:t>
            </a:r>
          </a:p>
          <a:p>
            <a:pPr lvl="1"/>
            <a:r>
              <a:rPr lang="en-US" noProof="0" dirty="0"/>
              <a:t>Developed </a:t>
            </a:r>
            <a:r>
              <a:rPr lang="en-US" noProof="0" dirty="0" err="1"/>
              <a:t>attackCard</a:t>
            </a:r>
            <a:r>
              <a:rPr lang="en-US" noProof="0" dirty="0"/>
              <a:t> </a:t>
            </a:r>
            <a:br>
              <a:rPr lang="en-US" noProof="0" dirty="0"/>
            </a:br>
            <a:r>
              <a:rPr lang="en-US" noProof="0" dirty="0"/>
              <a:t>(and other) methods from</a:t>
            </a:r>
            <a:br>
              <a:rPr lang="en-US" noProof="0" dirty="0"/>
            </a:br>
            <a:r>
              <a:rPr lang="en-US" noProof="0" dirty="0"/>
              <a:t>scratch</a:t>
            </a:r>
          </a:p>
          <a:p>
            <a:pPr lvl="2"/>
            <a:r>
              <a:rPr lang="en-US" dirty="0"/>
              <a:t>With inspiration from</a:t>
            </a:r>
            <a:br>
              <a:rPr lang="en-US" dirty="0"/>
            </a:br>
            <a:r>
              <a:rPr lang="en-US" dirty="0"/>
              <a:t>student’s code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5BCBEE-2986-449D-875B-AD34FDF9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D1EB6E-2378-4FDF-9D15-4D246080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CBD38C7-E8E6-49F6-9F90-DBAF16EF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1469407"/>
            <a:ext cx="4800600" cy="379036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7710820">
            <a:off x="6436742" y="3230344"/>
            <a:ext cx="580535" cy="38100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22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667567"/>
            <a:ext cx="4276725" cy="952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attackCard</a:t>
            </a:r>
            <a:r>
              <a:rPr lang="en-US" noProof="0" dirty="0"/>
              <a:t>(Player </a:t>
            </a:r>
            <a:r>
              <a:rPr lang="en-US" noProof="0" dirty="0" err="1"/>
              <a:t>attPlayer</a:t>
            </a:r>
            <a:r>
              <a:rPr lang="en-US" noProof="0" dirty="0"/>
              <a:t>, Card </a:t>
            </a:r>
            <a:r>
              <a:rPr lang="en-US" noProof="0" dirty="0" err="1"/>
              <a:t>attCard</a:t>
            </a:r>
            <a:r>
              <a:rPr lang="en-US" noProof="0" dirty="0"/>
              <a:t>, Card </a:t>
            </a:r>
            <a:r>
              <a:rPr lang="en-US" noProof="0" dirty="0" err="1"/>
              <a:t>defCard</a:t>
            </a:r>
            <a:r>
              <a:rPr lang="en-US" noProof="0" dirty="0"/>
              <a:t>)</a:t>
            </a:r>
          </a:p>
          <a:p>
            <a:r>
              <a:rPr lang="en-US" noProof="0" dirty="0"/>
              <a:t>(Weird) Choice of data structures in </a:t>
            </a:r>
            <a:r>
              <a:rPr lang="en-US" noProof="0" dirty="0" err="1"/>
              <a:t>StandardGame</a:t>
            </a:r>
            <a:endParaRPr lang="en-US" noProof="0" dirty="0"/>
          </a:p>
          <a:p>
            <a:pPr lvl="1"/>
            <a:r>
              <a:rPr lang="en-US" noProof="0" dirty="0"/>
              <a:t>Battlefield is ARRAY with index 0 = </a:t>
            </a:r>
            <a:r>
              <a:rPr lang="en-US" noProof="0" dirty="0" err="1"/>
              <a:t>findus</a:t>
            </a:r>
            <a:r>
              <a:rPr lang="en-US" noProof="0" dirty="0"/>
              <a:t> and 1 = </a:t>
            </a:r>
            <a:r>
              <a:rPr lang="en-US" noProof="0" dirty="0" err="1"/>
              <a:t>peddersen</a:t>
            </a:r>
            <a:endParaRPr lang="en-US" noProof="0" dirty="0"/>
          </a:p>
          <a:p>
            <a:pPr lvl="1"/>
            <a:r>
              <a:rPr lang="en-US" dirty="0"/>
              <a:t>Hand is Map with key = player and value = List&lt;Card&gt;</a:t>
            </a:r>
          </a:p>
          <a:p>
            <a:pPr lvl="1"/>
            <a:endParaRPr lang="en-US" noProof="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noProof="0" dirty="0"/>
              <a:t>The implementation ensures all Cards are instances of </a:t>
            </a:r>
            <a:r>
              <a:rPr lang="en-US" noProof="0" dirty="0" err="1"/>
              <a:t>StandardCard</a:t>
            </a:r>
            <a:r>
              <a:rPr lang="en-US" noProof="0" dirty="0"/>
              <a:t>, so casts are valid, to access </a:t>
            </a:r>
            <a:r>
              <a:rPr lang="en-US" noProof="0" dirty="0" err="1"/>
              <a:t>mutators</a:t>
            </a:r>
            <a:r>
              <a:rPr lang="en-US" noProof="0" dirty="0"/>
              <a:t> on cards ala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97045" y="3114829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33900" y="35433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B0C7EE-8E24-42A7-A8CC-55000AAB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7C89E11-7A89-4338-8D00-494DF9DEA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2DD6FD-FE2C-4A68-9D9D-CED91BF4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475" y="4419034"/>
            <a:ext cx="4210050" cy="1085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6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TDD </a:t>
            </a:r>
            <a:r>
              <a:rPr lang="en-US" noProof="0" dirty="0" err="1"/>
              <a:t>TestList</a:t>
            </a:r>
            <a:r>
              <a:rPr lang="en-US" noProof="0" dirty="0"/>
              <a:t> =&gt;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own test suite of </a:t>
            </a:r>
            <a:r>
              <a:rPr lang="en-US" dirty="0" err="1"/>
              <a:t>AlphaStone</a:t>
            </a:r>
            <a:r>
              <a:rPr lang="en-US" dirty="0"/>
              <a:t>, however, removed</a:t>
            </a:r>
            <a:br>
              <a:rPr lang="en-US" dirty="0"/>
            </a:br>
            <a:r>
              <a:rPr lang="en-US" dirty="0"/>
              <a:t>all ‘non attack card’ related stuff…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49149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Etc</a:t>
            </a:r>
            <a:r>
              <a:rPr lang="da-DK" dirty="0"/>
              <a:t>…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E9C6ADD-77EE-49C9-AD06-3F739B04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64BEAB2-D15A-463E-8904-FA3F4DA71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F48DF4A-22D7-43F1-B9F3-3F8F1918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85227"/>
            <a:ext cx="3276600" cy="32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Method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4305300"/>
            <a:ext cx="2895600" cy="1219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 err="1"/>
              <a:t>Functionally</a:t>
            </a:r>
            <a:r>
              <a:rPr lang="da-DK" i="1" dirty="0"/>
              <a:t> </a:t>
            </a:r>
            <a:r>
              <a:rPr lang="da-DK" i="1" dirty="0" err="1"/>
              <a:t>correct</a:t>
            </a:r>
            <a:r>
              <a:rPr lang="da-DK" i="1" dirty="0"/>
              <a:t> </a:t>
            </a:r>
            <a:r>
              <a:rPr lang="da-DK" i="1" dirty="0" err="1"/>
              <a:t>AlphaStone</a:t>
            </a:r>
            <a:r>
              <a:rPr lang="da-DK" i="1" dirty="0"/>
              <a:t> </a:t>
            </a:r>
            <a:r>
              <a:rPr lang="da-DK" i="1" dirty="0" err="1"/>
              <a:t>attack</a:t>
            </a:r>
            <a:r>
              <a:rPr lang="da-DK" i="1" dirty="0"/>
              <a:t>!</a:t>
            </a:r>
          </a:p>
          <a:p>
            <a:pPr algn="ctr"/>
            <a:r>
              <a:rPr lang="da-DK" dirty="0"/>
              <a:t>(</a:t>
            </a:r>
            <a:r>
              <a:rPr lang="da-DK" dirty="0" err="1"/>
              <a:t>Also</a:t>
            </a:r>
            <a:r>
              <a:rPr lang="da-DK" dirty="0"/>
              <a:t> on BS.)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851FB3-1997-4463-BF55-1AA4FA47E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8C8C0A2-1B80-4907-9217-B8B8BA95B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423F63-05CB-4C50-9FE9-1FB46C15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762000"/>
            <a:ext cx="2278069" cy="3647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81075"/>
            <a:ext cx="5245207" cy="41243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981225">
            <a:off x="3738046" y="3893732"/>
            <a:ext cx="20574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About “3 screens” of code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17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1549</Words>
  <Application>Microsoft Office PowerPoint</Application>
  <PresentationFormat>On-screen Show (16:10)</PresentationFormat>
  <Paragraphs>373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Office Theme</vt:lpstr>
      <vt:lpstr>Software Engineering and Architecture</vt:lpstr>
      <vt:lpstr>Motivation</vt:lpstr>
      <vt:lpstr>Motivation</vt:lpstr>
      <vt:lpstr>Analyzability</vt:lpstr>
      <vt:lpstr>How to ?</vt:lpstr>
      <vt:lpstr>Exercise</vt:lpstr>
      <vt:lpstr>Context</vt:lpstr>
      <vt:lpstr>TDD TestList =&gt; Test Cases</vt:lpstr>
      <vt:lpstr>The Method</vt:lpstr>
      <vt:lpstr>Clean Code Properties</vt:lpstr>
      <vt:lpstr>Classification Scheme</vt:lpstr>
      <vt:lpstr>Bob’s Properties</vt:lpstr>
      <vt:lpstr>DOT + OLoA</vt:lpstr>
      <vt:lpstr>A Properly Leveled Implementation</vt:lpstr>
      <vt:lpstr>Bob’s Properties</vt:lpstr>
      <vt:lpstr>Bob’s Properties</vt:lpstr>
      <vt:lpstr>Don’t Repeat Yourself</vt:lpstr>
      <vt:lpstr>In Detail</vt:lpstr>
      <vt:lpstr>Clean Code</vt:lpstr>
      <vt:lpstr>Arguments in Argument Lists</vt:lpstr>
      <vt:lpstr>Do the Same Thing, the Same Way</vt:lpstr>
      <vt:lpstr>Do the Same Thing, the Same Way</vt:lpstr>
      <vt:lpstr>Curiosum</vt:lpstr>
      <vt:lpstr>Name Boolean Expressions</vt:lpstr>
      <vt:lpstr>Name Boolean Expressions</vt:lpstr>
      <vt:lpstr>And Help from My Friends</vt:lpstr>
      <vt:lpstr>Bail out fast</vt:lpstr>
      <vt:lpstr>Bail out fast</vt:lpstr>
      <vt:lpstr>Agile Method Development</vt:lpstr>
      <vt:lpstr>Analysis</vt:lpstr>
      <vt:lpstr> Five minutes: Spot properties</vt:lpstr>
      <vt:lpstr>My Analysis</vt:lpstr>
      <vt:lpstr>Refactoring Session</vt:lpstr>
      <vt:lpstr>Let us clean up…</vt:lpstr>
      <vt:lpstr>45-60 Minutes Later</vt:lpstr>
      <vt:lpstr>Next level methods</vt:lpstr>
      <vt:lpstr>Afterthoughts</vt:lpstr>
      <vt:lpstr>The Two Codebases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157</cp:revision>
  <dcterms:created xsi:type="dcterms:W3CDTF">2006-08-16T00:00:00Z</dcterms:created>
  <dcterms:modified xsi:type="dcterms:W3CDTF">2022-07-19T08:40:36Z</dcterms:modified>
</cp:coreProperties>
</file>